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8" r:id="rId2"/>
    <p:sldId id="273" r:id="rId3"/>
    <p:sldId id="272" r:id="rId4"/>
    <p:sldId id="259" r:id="rId5"/>
    <p:sldId id="275" r:id="rId6"/>
    <p:sldId id="285" r:id="rId7"/>
    <p:sldId id="274" r:id="rId8"/>
    <p:sldId id="286" r:id="rId9"/>
    <p:sldId id="280" r:id="rId10"/>
    <p:sldId id="308" r:id="rId11"/>
    <p:sldId id="309" r:id="rId12"/>
    <p:sldId id="307" r:id="rId13"/>
    <p:sldId id="265" r:id="rId14"/>
    <p:sldId id="296" r:id="rId15"/>
    <p:sldId id="305" r:id="rId16"/>
    <p:sldId id="306" r:id="rId17"/>
    <p:sldId id="297" r:id="rId18"/>
    <p:sldId id="300" r:id="rId19"/>
    <p:sldId id="258" r:id="rId20"/>
    <p:sldId id="288" r:id="rId21"/>
    <p:sldId id="301" r:id="rId22"/>
    <p:sldId id="303" r:id="rId23"/>
    <p:sldId id="304" r:id="rId24"/>
    <p:sldId id="271" r:id="rId25"/>
    <p:sldId id="262" r:id="rId26"/>
    <p:sldId id="298" r:id="rId27"/>
    <p:sldId id="310" r:id="rId28"/>
    <p:sldId id="29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진 홍" initials="유홍" lastIdx="1" clrIdx="0">
    <p:extLst>
      <p:ext uri="{19B8F6BF-5375-455C-9EA6-DF929625EA0E}">
        <p15:presenceInfo xmlns:p15="http://schemas.microsoft.com/office/powerpoint/2012/main" userId="S::ssundong010@knou.ac.kr::752e4be4-91b1-4995-ab0e-b5b0deea98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3CA"/>
    <a:srgbClr val="FF9999"/>
    <a:srgbClr val="004F91"/>
    <a:srgbClr val="F8D9B6"/>
    <a:srgbClr val="006380"/>
    <a:srgbClr val="00869B"/>
    <a:srgbClr val="0193A7"/>
    <a:srgbClr val="41CFDA"/>
    <a:srgbClr val="03ABCF"/>
    <a:srgbClr val="0388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85178" autoAdjust="0"/>
  </p:normalViewPr>
  <p:slideViewPr>
    <p:cSldViewPr snapToGrid="0" showGuides="1">
      <p:cViewPr varScale="1">
        <p:scale>
          <a:sx n="94" d="100"/>
          <a:sy n="94" d="100"/>
        </p:scale>
        <p:origin x="4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8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E42483-1119-4481-97A7-BD73D4ECE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A51FED-1103-410F-9FE1-2EF05CEBC5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FA616-73F3-4385-A4E6-25E887C32B9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C97E2B-555E-465C-992E-C85EBE7E5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5AEB91-9E20-4075-A4E0-AA4AF99660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96B97-3CE3-4B3A-9CDA-00CE2E0C9E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65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9DE74-AF1F-491D-B2A2-284153BFF2C1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BF65C-1F74-44E2-8EEC-7EF9848F9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1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886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9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82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94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학교 사람들끼리 모여서 자신만의 월드를 꾸미고</a:t>
            </a:r>
            <a:r>
              <a:rPr lang="en-US" altLang="ko-KR" dirty="0"/>
              <a:t>, </a:t>
            </a:r>
            <a:r>
              <a:rPr lang="ko-KR" altLang="en-US" dirty="0"/>
              <a:t>그 공간에서 동아리를 </a:t>
            </a:r>
            <a:r>
              <a:rPr lang="ko-KR" altLang="en-US" dirty="0" err="1"/>
              <a:t>홍보한다던가</a:t>
            </a:r>
            <a:r>
              <a:rPr lang="ko-KR" altLang="en-US" dirty="0"/>
              <a:t> 모각코를 </a:t>
            </a:r>
            <a:r>
              <a:rPr lang="ko-KR" altLang="en-US" dirty="0" err="1"/>
              <a:t>한다던가</a:t>
            </a:r>
            <a:r>
              <a:rPr lang="ko-KR" altLang="en-US" dirty="0"/>
              <a:t> 하고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5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4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2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8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9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8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BF65C-1F74-44E2-8EEC-7EF9848F9D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9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l_7fd2x3lM?feature=oembed" TargetMode="Externa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2D6608-347E-DF5A-CC54-51476764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5E3AD-F221-400F-993E-EEDAD990B811}"/>
              </a:ext>
            </a:extLst>
          </p:cNvPr>
          <p:cNvSpPr txBox="1"/>
          <p:nvPr/>
        </p:nvSpPr>
        <p:spPr>
          <a:xfrm>
            <a:off x="768071" y="4888520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분산 버전 관리 툴인 깃 저장소 호스팅을 지원해주는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깃허브를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이용하여 개발을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버전관리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문서작성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이슈관리 등을 모두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깃허브에서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진행했습니다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3DC08-1925-4BD1-9667-92DF9D1EE527}"/>
              </a:ext>
            </a:extLst>
          </p:cNvPr>
          <p:cNvSpPr txBox="1"/>
          <p:nvPr/>
        </p:nvSpPr>
        <p:spPr>
          <a:xfrm>
            <a:off x="444599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AI Pair programmer,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코드작성을 도와주는 인공지능인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Copilot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활용하여 개발을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아직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Copilot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완전히 친해진 느낌은 아니지만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개발이 편리해 지는 것을 느낄 수 있었습니다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14CC2-180D-483B-9AEF-F18B732BB4EA}"/>
              </a:ext>
            </a:extLst>
          </p:cNvPr>
          <p:cNvSpPr txBox="1"/>
          <p:nvPr/>
        </p:nvSpPr>
        <p:spPr>
          <a:xfrm>
            <a:off x="5290250" y="4273064"/>
            <a:ext cx="157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GitHub Copilot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BA813-ED39-4B2D-8A07-C00BD615EA5A}"/>
              </a:ext>
            </a:extLst>
          </p:cNvPr>
          <p:cNvSpPr txBox="1"/>
          <p:nvPr/>
        </p:nvSpPr>
        <p:spPr>
          <a:xfrm>
            <a:off x="812391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빠르고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강력한 크로스 플랫폼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.NET IDE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JetBrains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Rider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 이용하여 개발을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라이더는 특히 뛰어난 코드 분석과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리팩터링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기능으로 깔끔한 코드를 작성할 수 있게 많은 도움을 주었습니다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A914-C283-4EED-80AA-52B5BAE2C811}"/>
              </a:ext>
            </a:extLst>
          </p:cNvPr>
          <p:cNvSpPr txBox="1"/>
          <p:nvPr/>
        </p:nvSpPr>
        <p:spPr>
          <a:xfrm>
            <a:off x="8981798" y="427306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JetBrains Rider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D79E3-549E-4890-BBE1-B508DD6981C2}"/>
              </a:ext>
            </a:extLst>
          </p:cNvPr>
          <p:cNvSpPr txBox="1"/>
          <p:nvPr/>
        </p:nvSpPr>
        <p:spPr>
          <a:xfrm>
            <a:off x="1973001" y="42730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GitHub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42" name="Picture 2" descr="Rider 2017.1 – JetBrains .NET IDE 출시! | The JetBrains Blog">
            <a:extLst>
              <a:ext uri="{FF2B5EF4-FFF2-40B4-BE49-F238E27FC236}">
                <a16:creationId xmlns:a16="http://schemas.microsoft.com/office/drawing/2014/main" id="{CF612A08-144B-9475-CB9A-E26F2E21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488" y="2184854"/>
            <a:ext cx="3525521" cy="18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sing GitHub Copilot with Visual Studio 2022">
            <a:extLst>
              <a:ext uri="{FF2B5EF4-FFF2-40B4-BE49-F238E27FC236}">
                <a16:creationId xmlns:a16="http://schemas.microsoft.com/office/drawing/2014/main" id="{8D3E85D8-4D72-87FE-9FE0-AAA6BCFF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608860"/>
            <a:ext cx="3022599" cy="241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깃허브">
            <a:extLst>
              <a:ext uri="{FF2B5EF4-FFF2-40B4-BE49-F238E27FC236}">
                <a16:creationId xmlns:a16="http://schemas.microsoft.com/office/drawing/2014/main" id="{FF28A0CF-BE0E-BABA-AC32-E13C01042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1" y="2264179"/>
            <a:ext cx="3525520" cy="17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11905"/>
            <a:ext cx="2323716" cy="633558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Github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A4B294E-AF38-4571-203E-4BCCFF41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09" y="1429640"/>
            <a:ext cx="3092983" cy="4806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A0A6E2-AADB-CEBB-6EF0-4250BDBE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2" y="2537005"/>
            <a:ext cx="3705742" cy="3677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37A17A-0B94-7D39-116A-4D1032578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215" y="1429640"/>
            <a:ext cx="2945291" cy="49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9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2602823" y="1346607"/>
            <a:ext cx="396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 branch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전략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git-flow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2602823" y="205740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F4CAEEF-0221-0CE4-CCEB-978BA5B5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78" y="1354122"/>
            <a:ext cx="1776170" cy="5218416"/>
          </a:xfrm>
          <a:prstGeom prst="rect">
            <a:avLst/>
          </a:prstGeom>
        </p:spPr>
      </p:pic>
      <p:pic>
        <p:nvPicPr>
          <p:cNvPr id="5122" name="Picture 2" descr="TIL]05.16">
            <a:extLst>
              <a:ext uri="{FF2B5EF4-FFF2-40B4-BE49-F238E27FC236}">
                <a16:creationId xmlns:a16="http://schemas.microsoft.com/office/drawing/2014/main" id="{C0F18F22-A012-4C80-86F9-68272E24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823" y="2183419"/>
            <a:ext cx="5836841" cy="411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76E187-BF46-5CAA-AC85-A4BDFED3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043" y="1931382"/>
            <a:ext cx="2676899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1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E9F1C5E-0E5E-7421-DC42-44A46727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2722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1C2CC5A-9AEE-4BD2-911B-91F3C6B06B4D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642D83-17FD-4FAC-943B-C87D606F8259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985113B-278E-4F7F-9FFD-0EEBF63A03E3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5244F4-247E-458C-97FF-4310F4C88180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1069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>
                    <a:latin typeface="+mn-ea"/>
                  </a:rPr>
                  <a:t>기능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7396C9-1BA2-4BC9-B8B3-51DAC4F844E4}"/>
                </a:ext>
              </a:extLst>
            </p:cNvPr>
            <p:cNvSpPr txBox="1"/>
            <p:nvPr/>
          </p:nvSpPr>
          <p:spPr>
            <a:xfrm>
              <a:off x="930338" y="2935261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44DDAF-4A78-4706-A30C-118867658224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5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F35771-A76F-4D62-8C0C-CEE292147D28}"/>
              </a:ext>
            </a:extLst>
          </p:cNvPr>
          <p:cNvSpPr txBox="1"/>
          <p:nvPr/>
        </p:nvSpPr>
        <p:spPr>
          <a:xfrm>
            <a:off x="3187222" y="6149021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https://www.youtube.com/watch?v=Ol_7fd2x3lM&amp;t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시연영상</a:t>
              </a:r>
            </a:p>
          </p:txBody>
        </p:sp>
      </p:grpSp>
      <p:pic>
        <p:nvPicPr>
          <p:cNvPr id="9" name="온라인 미디어 8" title="KnouVerse - 방송통신대학교 VR 메타버스">
            <a:hlinkClick r:id="" action="ppaction://media"/>
            <a:extLst>
              <a:ext uri="{FF2B5EF4-FFF2-40B4-BE49-F238E27FC236}">
                <a16:creationId xmlns:a16="http://schemas.microsoft.com/office/drawing/2014/main" id="{4EDBF1DB-7473-29CA-C8F8-FCE6993937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50902" y="1345400"/>
            <a:ext cx="8437995" cy="4767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F8F2C0-DF2D-A259-FE65-CCAD194D77EF}"/>
              </a:ext>
            </a:extLst>
          </p:cNvPr>
          <p:cNvSpPr txBox="1"/>
          <p:nvPr/>
        </p:nvSpPr>
        <p:spPr>
          <a:xfrm>
            <a:off x="863600" y="28546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D9481-E79E-2F9C-7FC1-72B9B274DB2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0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248A25-7D9A-43E5-981F-4383039FB404}"/>
              </a:ext>
            </a:extLst>
          </p:cNvPr>
          <p:cNvSpPr txBox="1"/>
          <p:nvPr/>
        </p:nvSpPr>
        <p:spPr>
          <a:xfrm>
            <a:off x="3849261" y="4741376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클라우드 컴퓨팅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373B2-705D-4072-B33C-9CC209265CDE}"/>
              </a:ext>
            </a:extLst>
          </p:cNvPr>
          <p:cNvSpPr txBox="1"/>
          <p:nvPr/>
        </p:nvSpPr>
        <p:spPr>
          <a:xfrm>
            <a:off x="6423042" y="4741376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선형대수학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4945318" y="2793230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컴퓨터 그래픽스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유저 </a:t>
              </a:r>
              <a:r>
                <a:rPr lang="ko-KR" altLang="en-US" sz="23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프랍</a:t>
              </a:r>
              <a:endPara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23C78570-7E76-1281-4F7D-25E18FDE57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001520" cy="20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FCBDA4-D8DA-B775-E746-DD9A044D7770}"/>
              </a:ext>
            </a:extLst>
          </p:cNvPr>
          <p:cNvSpPr txBox="1"/>
          <p:nvPr/>
        </p:nvSpPr>
        <p:spPr>
          <a:xfrm>
            <a:off x="1223910" y="5573608"/>
            <a:ext cx="9439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원하는대로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월드 커스텀 가능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Azure Blob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에 데이터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13522F-B0D3-9035-E940-205A30822A11}"/>
              </a:ext>
            </a:extLst>
          </p:cNvPr>
          <p:cNvSpPr txBox="1"/>
          <p:nvPr/>
        </p:nvSpPr>
        <p:spPr>
          <a:xfrm>
            <a:off x="863600" y="28546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기능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4B8A1-1D2F-BB3C-7660-48A51F6475A2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62FE7-5549-0BE4-627D-39F9D8E0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57" y="2167542"/>
            <a:ext cx="5507831" cy="32141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46FD3E-ABB6-B5D6-73DA-D584597A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95" y="2167542"/>
            <a:ext cx="2974453" cy="3228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1309F7-88DD-1D35-E087-3379ED9CF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555" y="2167542"/>
            <a:ext cx="2700614" cy="27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2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248A25-7D9A-43E5-981F-4383039FB404}"/>
              </a:ext>
            </a:extLst>
          </p:cNvPr>
          <p:cNvSpPr txBox="1"/>
          <p:nvPr/>
        </p:nvSpPr>
        <p:spPr>
          <a:xfrm>
            <a:off x="3849261" y="4741376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클라우드 컴퓨팅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373B2-705D-4072-B33C-9CC209265CDE}"/>
              </a:ext>
            </a:extLst>
          </p:cNvPr>
          <p:cNvSpPr txBox="1"/>
          <p:nvPr/>
        </p:nvSpPr>
        <p:spPr>
          <a:xfrm>
            <a:off x="6423042" y="4741376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선형대수학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4945318" y="2793230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컴퓨터 그래픽스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커뮤니케이션</a:t>
              </a:r>
            </a:p>
          </p:txBody>
        </p:sp>
      </p:grp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23C78570-7E76-1281-4F7D-25E18FDE57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001520" cy="20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FCBDA4-D8DA-B775-E746-DD9A044D7770}"/>
              </a:ext>
            </a:extLst>
          </p:cNvPr>
          <p:cNvSpPr txBox="1"/>
          <p:nvPr/>
        </p:nvSpPr>
        <p:spPr>
          <a:xfrm>
            <a:off x="2627376" y="5445522"/>
            <a:ext cx="7035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동물의 숲 스타일 목소리 기반 대화시스템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13522F-B0D3-9035-E940-205A30822A11}"/>
              </a:ext>
            </a:extLst>
          </p:cNvPr>
          <p:cNvSpPr txBox="1"/>
          <p:nvPr/>
        </p:nvSpPr>
        <p:spPr>
          <a:xfrm>
            <a:off x="863600" y="28546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기능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4B8A1-1D2F-BB3C-7660-48A51F6475A2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266C1D-6BE7-06E9-960B-65019638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91" y="2636055"/>
            <a:ext cx="2286319" cy="21053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B0E5BA-95DF-37E1-95CE-097883D87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096" y="2280064"/>
            <a:ext cx="4465849" cy="28172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51CE72-5E7E-7F71-2CAE-E6D9F7FAA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79" y="2513738"/>
            <a:ext cx="3446544" cy="26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6237506" y="2581933"/>
            <a:ext cx="5078137" cy="3599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재미요소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다양한 장소에 갈 수 있게 하는 장치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6237506" y="1396426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클라이밍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981643" y="2289661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864D0C-D5B0-4425-8F82-BFCCB52E63CD}"/>
              </a:ext>
            </a:extLst>
          </p:cNvPr>
          <p:cNvSpPr txBox="1"/>
          <p:nvPr/>
        </p:nvSpPr>
        <p:spPr>
          <a:xfrm>
            <a:off x="570629" y="5244043"/>
            <a:ext cx="5078137" cy="12466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팔의 움직임을 인식하여 적절한 감정표현 수행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VR</a:t>
            </a:r>
            <a:r>
              <a:rPr lang="ko-KR" altLang="en-US" sz="1600" spc="-150" dirty="0"/>
              <a:t>에서의 수월한 의사소통을 위해 기획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O</a:t>
            </a:r>
            <a:r>
              <a:rPr lang="ko-KR" altLang="en-US" sz="1600" spc="-150" dirty="0"/>
              <a:t> 모양으로 움직임</a:t>
            </a:r>
            <a:r>
              <a:rPr lang="en-US" altLang="ko-KR" sz="1600" spc="-150" dirty="0"/>
              <a:t> -&gt; </a:t>
            </a:r>
            <a:r>
              <a:rPr lang="ko-KR" altLang="en-US" sz="1600" spc="-150" dirty="0"/>
              <a:t>웃는 감정표현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하트모양으로 움직임 </a:t>
            </a:r>
            <a:r>
              <a:rPr lang="en-US" altLang="ko-KR" sz="1600" spc="-150" dirty="0"/>
              <a:t>-&gt; </a:t>
            </a:r>
            <a:r>
              <a:rPr lang="ko-KR" altLang="en-US" sz="1600" spc="-150" dirty="0"/>
              <a:t>하트 감정표현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E53E3-5378-436E-9CF3-1BAA75791F75}"/>
              </a:ext>
            </a:extLst>
          </p:cNvPr>
          <p:cNvSpPr txBox="1"/>
          <p:nvPr/>
        </p:nvSpPr>
        <p:spPr>
          <a:xfrm>
            <a:off x="510262" y="4059053"/>
            <a:ext cx="3265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동작인식 감정표현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479BA7-FF70-45A9-AD36-9C89B0CCC30E}"/>
              </a:ext>
            </a:extLst>
          </p:cNvPr>
          <p:cNvCxnSpPr>
            <a:cxnSpLocks/>
          </p:cNvCxnSpPr>
          <p:nvPr/>
        </p:nvCxnSpPr>
        <p:spPr>
          <a:xfrm>
            <a:off x="254399" y="4986154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934C461E-EC49-E458-B855-BBF38C84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37" y="3603211"/>
            <a:ext cx="2085272" cy="27375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CFC410-9240-DFEE-C1DC-D4A40D56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348" y="3595289"/>
            <a:ext cx="1689016" cy="2737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269EE5-3B05-7FA4-9F78-71900ED7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78" y="1260956"/>
            <a:ext cx="4803083" cy="27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248A25-7D9A-43E5-981F-4383039FB404}"/>
              </a:ext>
            </a:extLst>
          </p:cNvPr>
          <p:cNvSpPr txBox="1"/>
          <p:nvPr/>
        </p:nvSpPr>
        <p:spPr>
          <a:xfrm>
            <a:off x="3849261" y="4741376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클라우드 컴퓨팅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373B2-705D-4072-B33C-9CC209265CDE}"/>
              </a:ext>
            </a:extLst>
          </p:cNvPr>
          <p:cNvSpPr txBox="1"/>
          <p:nvPr/>
        </p:nvSpPr>
        <p:spPr>
          <a:xfrm>
            <a:off x="6423042" y="4741376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선형대수학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4945318" y="2793230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컴퓨터 그래픽스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미구현기능</a:t>
              </a:r>
              <a:endPara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C22BC4C-1256-9885-8B44-3188FB95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91" y="2184333"/>
            <a:ext cx="4800751" cy="3214120"/>
          </a:xfrm>
          <a:prstGeom prst="rect">
            <a:avLst/>
          </a:prstGeom>
        </p:spPr>
      </p:pic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23C78570-7E76-1281-4F7D-25E18FDE57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001520" cy="20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3CCA5B-749E-00C3-5C86-F79C1CAC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568" y="2184333"/>
            <a:ext cx="2565939" cy="32141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FCBDA4-D8DA-B775-E746-DD9A044D7770}"/>
              </a:ext>
            </a:extLst>
          </p:cNvPr>
          <p:cNvSpPr txBox="1"/>
          <p:nvPr/>
        </p:nvSpPr>
        <p:spPr>
          <a:xfrm>
            <a:off x="3479624" y="5714962"/>
            <a:ext cx="4927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패키지 버전 문제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성능 문제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13522F-B0D3-9035-E940-205A30822A11}"/>
              </a:ext>
            </a:extLst>
          </p:cNvPr>
          <p:cNvSpPr txBox="1"/>
          <p:nvPr/>
        </p:nvSpPr>
        <p:spPr>
          <a:xfrm>
            <a:off x="863600" y="28546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기능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4B8A1-1D2F-BB3C-7660-48A51F6475A2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5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480A00-6F68-D288-547F-9EEA8D6B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1629" y="-23172"/>
            <a:ext cx="13633126" cy="688117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E5AFEBE-345C-421D-9E6A-4A0DD540B24B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B4A39E7-0F8D-4B93-9BCE-D8074ADB296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2F8684-B732-4FEA-8982-91A4BD399B9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E65F7B-89D6-4469-9DAC-DFF4F768E604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4243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>
                    <a:latin typeface="+mn-ea"/>
                  </a:rPr>
                  <a:t>프로그램의 구조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BE77B-933E-4E29-84ED-CFFEE53737F1}"/>
                </a:ext>
              </a:extLst>
            </p:cNvPr>
            <p:cNvSpPr txBox="1"/>
            <p:nvPr/>
          </p:nvSpPr>
          <p:spPr>
            <a:xfrm>
              <a:off x="930338" y="2935261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38D8D6-5C84-4125-A95C-5518763A767D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58762" y="2145543"/>
            <a:ext cx="3589765" cy="690146"/>
            <a:chOff x="440154" y="2095500"/>
            <a:chExt cx="3589765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개발목적 및 배경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58762" y="3060464"/>
            <a:ext cx="3697166" cy="690146"/>
            <a:chOff x="440154" y="2095500"/>
            <a:chExt cx="3697166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28857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내용 및 제작 방법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58762" y="3936561"/>
            <a:ext cx="1675779" cy="690146"/>
            <a:chOff x="440154" y="2095500"/>
            <a:chExt cx="1675779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기능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58762" y="4796489"/>
            <a:ext cx="3482364" cy="690146"/>
            <a:chOff x="440154" y="2095500"/>
            <a:chExt cx="3482364" cy="6901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프로그램의 구조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917C65-70C0-4488-B673-BB71DFA03A25}"/>
              </a:ext>
            </a:extLst>
          </p:cNvPr>
          <p:cNvGrpSpPr/>
          <p:nvPr/>
        </p:nvGrpSpPr>
        <p:grpSpPr>
          <a:xfrm>
            <a:off x="440154" y="5759677"/>
            <a:ext cx="1675779" cy="690146"/>
            <a:chOff x="440154" y="2095500"/>
            <a:chExt cx="1675779" cy="69014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AB87315-3F28-4D25-B037-D8B5912E33DB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9BAFD5-F76F-44D6-85B7-32A96844BA99}"/>
                </a:ext>
              </a:extLst>
            </p:cNvPr>
            <p:cNvSpPr txBox="1"/>
            <p:nvPr/>
          </p:nvSpPr>
          <p:spPr>
            <a:xfrm>
              <a:off x="559043" y="211740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4A4FFC-116A-4C0B-9CD3-04C4D6A6B567}"/>
                </a:ext>
              </a:extLst>
            </p:cNvPr>
            <p:cNvSpPr txBox="1"/>
            <p:nvPr/>
          </p:nvSpPr>
          <p:spPr>
            <a:xfrm>
              <a:off x="1251594" y="217896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latin typeface="+mn-ea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atin typeface="+mn-ea"/>
              </a:rPr>
              <a:t>프로그램의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72AFAF-07D8-4D3A-A71F-BA8817913054}"/>
              </a:ext>
            </a:extLst>
          </p:cNvPr>
          <p:cNvSpPr/>
          <p:nvPr/>
        </p:nvSpPr>
        <p:spPr>
          <a:xfrm>
            <a:off x="275306" y="1332669"/>
            <a:ext cx="5520561" cy="5135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E6D5B9-DFCE-41C8-A96F-F5946A46AE0C}"/>
              </a:ext>
            </a:extLst>
          </p:cNvPr>
          <p:cNvSpPr/>
          <p:nvPr/>
        </p:nvSpPr>
        <p:spPr>
          <a:xfrm>
            <a:off x="272793" y="1320294"/>
            <a:ext cx="5520560" cy="69738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344C50-DBF3-4E4A-A1C9-FE6469704066}"/>
              </a:ext>
            </a:extLst>
          </p:cNvPr>
          <p:cNvSpPr txBox="1"/>
          <p:nvPr/>
        </p:nvSpPr>
        <p:spPr>
          <a:xfrm>
            <a:off x="493829" y="1366180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Lobby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FF775B4-1CC3-47EF-8ADC-B0A8409A1D36}"/>
              </a:ext>
            </a:extLst>
          </p:cNvPr>
          <p:cNvSpPr txBox="1"/>
          <p:nvPr/>
        </p:nvSpPr>
        <p:spPr>
          <a:xfrm>
            <a:off x="815162" y="5770554"/>
            <a:ext cx="443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프로그램 실행 시 초기 진입 </a:t>
            </a:r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UI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A1F3DF4B-0FBC-49C2-958E-2B986B86B7CE}"/>
              </a:ext>
            </a:extLst>
          </p:cNvPr>
          <p:cNvCxnSpPr>
            <a:cxnSpLocks/>
          </p:cNvCxnSpPr>
          <p:nvPr/>
        </p:nvCxnSpPr>
        <p:spPr>
          <a:xfrm>
            <a:off x="2794224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52B65FD-4691-414D-8E76-B4A5EF595182}"/>
              </a:ext>
            </a:extLst>
          </p:cNvPr>
          <p:cNvSpPr/>
          <p:nvPr/>
        </p:nvSpPr>
        <p:spPr>
          <a:xfrm>
            <a:off x="6347992" y="1297635"/>
            <a:ext cx="5568702" cy="51354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C691809-AA1D-4E8B-9AF5-CE1219986784}"/>
              </a:ext>
            </a:extLst>
          </p:cNvPr>
          <p:cNvSpPr txBox="1"/>
          <p:nvPr/>
        </p:nvSpPr>
        <p:spPr>
          <a:xfrm>
            <a:off x="8775966" y="57705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D3D3D"/>
                </a:solidFill>
                <a:latin typeface="+mj-ea"/>
                <a:ea typeface="+mj-ea"/>
              </a:rPr>
              <a:t>월드</a:t>
            </a: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23A5B35-EEDB-44BC-85AD-15C2E3484EC0}"/>
              </a:ext>
            </a:extLst>
          </p:cNvPr>
          <p:cNvCxnSpPr>
            <a:cxnSpLocks/>
          </p:cNvCxnSpPr>
          <p:nvPr/>
        </p:nvCxnSpPr>
        <p:spPr>
          <a:xfrm>
            <a:off x="8868882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437AB0E-2656-4EB0-A5EA-9EDA88FCC7FA}"/>
              </a:ext>
            </a:extLst>
          </p:cNvPr>
          <p:cNvGrpSpPr/>
          <p:nvPr/>
        </p:nvGrpSpPr>
        <p:grpSpPr>
          <a:xfrm>
            <a:off x="6347993" y="1282952"/>
            <a:ext cx="5568701" cy="734725"/>
            <a:chOff x="6850068" y="1576156"/>
            <a:chExt cx="3415884" cy="668244"/>
          </a:xfrm>
          <a:solidFill>
            <a:schemeClr val="accent2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803E0549-1598-4637-A1DA-B2F44EF0BA07}"/>
                </a:ext>
              </a:extLst>
            </p:cNvPr>
            <p:cNvSpPr/>
            <p:nvPr/>
          </p:nvSpPr>
          <p:spPr>
            <a:xfrm>
              <a:off x="6850068" y="1576156"/>
              <a:ext cx="341588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C67C851-7FD8-49B2-90A1-6CCD1B756B3C}"/>
                </a:ext>
              </a:extLst>
            </p:cNvPr>
            <p:cNvSpPr txBox="1"/>
            <p:nvPr/>
          </p:nvSpPr>
          <p:spPr>
            <a:xfrm>
              <a:off x="6945181" y="1617891"/>
              <a:ext cx="819045" cy="53186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World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5" name="이등변 삼각형 254">
            <a:extLst>
              <a:ext uri="{FF2B5EF4-FFF2-40B4-BE49-F238E27FC236}">
                <a16:creationId xmlns:a16="http://schemas.microsoft.com/office/drawing/2014/main" id="{47FA94C8-953A-4F36-8C19-B4048684DF53}"/>
              </a:ext>
            </a:extLst>
          </p:cNvPr>
          <p:cNvSpPr/>
          <p:nvPr/>
        </p:nvSpPr>
        <p:spPr>
          <a:xfrm rot="5400000">
            <a:off x="5939590" y="3409260"/>
            <a:ext cx="335851" cy="28952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이등변 삼각형 255">
            <a:extLst>
              <a:ext uri="{FF2B5EF4-FFF2-40B4-BE49-F238E27FC236}">
                <a16:creationId xmlns:a16="http://schemas.microsoft.com/office/drawing/2014/main" id="{9B7EDA51-8E99-4F05-81ED-2EE9CAB9F2E4}"/>
              </a:ext>
            </a:extLst>
          </p:cNvPr>
          <p:cNvSpPr/>
          <p:nvPr/>
        </p:nvSpPr>
        <p:spPr>
          <a:xfrm rot="16200000">
            <a:off x="5863390" y="3986152"/>
            <a:ext cx="335851" cy="28952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87234-9B4B-BABF-071F-70341EA7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98" y="2467123"/>
            <a:ext cx="4456843" cy="2535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439B49-062E-DAE6-1694-8E4DB8808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609" y="2467123"/>
            <a:ext cx="4406935" cy="25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2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D85A7BE-86B8-005A-8CDC-744CDB79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10" y="2212474"/>
            <a:ext cx="1867161" cy="3591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47C8CB-4ECA-B4FC-237A-C417E6E1F87A}"/>
              </a:ext>
            </a:extLst>
          </p:cNvPr>
          <p:cNvSpPr txBox="1"/>
          <p:nvPr/>
        </p:nvSpPr>
        <p:spPr>
          <a:xfrm>
            <a:off x="2824559" y="1593960"/>
            <a:ext cx="7175362" cy="424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Asset Store Tools: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외부에서 다운받은 모델 및 </a:t>
            </a:r>
            <a:r>
              <a:rPr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에셋들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External: </a:t>
            </a:r>
            <a:r>
              <a:rPr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외부 패키지</a:t>
            </a:r>
            <a:endParaRPr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Dotween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특정 값을 일정 시간동안 부드럽게 변화시켜 주는 역할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UniTask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유니티에서의 비동기 처리 담당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StorageServices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Azure Storage Service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연동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XR Interaction Toolkit:: Meta Quest2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와 같은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VR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기기와 연결시켜주는 패키지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Project: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에디터 소스와 런타임 스크립트</a:t>
            </a: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프리팹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등 프로젝트에 작업한 파일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Editor: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유니티 에디터 작업을 도와주는 스크립트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Prefabs: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씬에서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사용할 컴포넌트와 설정 값이 저장된 게임 오브젝트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에셋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Resouces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씬에서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사용할 리소스와 데이터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- </a:t>
            </a:r>
            <a:r>
              <a:rPr lang="en-US" altLang="ko-KR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Scrpits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프로젝트에서 사용하는 런타임 스크립트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55807-4C3D-AE08-5DD2-67494275B6E2}"/>
              </a:ext>
            </a:extLst>
          </p:cNvPr>
          <p:cNvSpPr txBox="1"/>
          <p:nvPr/>
        </p:nvSpPr>
        <p:spPr>
          <a:xfrm>
            <a:off x="863600" y="285462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atin typeface="+mn-ea"/>
              </a:rPr>
              <a:t>프로그램의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D840D-41BE-63C2-4D20-E491ADFEC213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Scripts</a:t>
              </a:r>
              <a:endPara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EED70B7-7814-0C89-BC1F-9DC46021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3" y="2133819"/>
            <a:ext cx="2267266" cy="399153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D4BF34-4209-E9CF-A947-D0FE510C1155}"/>
              </a:ext>
            </a:extLst>
          </p:cNvPr>
          <p:cNvGrpSpPr/>
          <p:nvPr/>
        </p:nvGrpSpPr>
        <p:grpSpPr>
          <a:xfrm>
            <a:off x="2962456" y="1715704"/>
            <a:ext cx="1658306" cy="711992"/>
            <a:chOff x="389355" y="547877"/>
            <a:chExt cx="2611390" cy="82372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16D3857-078B-B275-6845-90AD6CA641FB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1F196E-7779-2504-F1EF-BBDFA3EBDBBA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Unity Event</a:t>
              </a:r>
              <a:endPara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CAC9CA-B414-9EA5-5EF5-2AECFFBC8A13}"/>
              </a:ext>
            </a:extLst>
          </p:cNvPr>
          <p:cNvSpPr txBox="1"/>
          <p:nvPr/>
        </p:nvSpPr>
        <p:spPr>
          <a:xfrm>
            <a:off x="5850639" y="2632280"/>
            <a:ext cx="80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Awake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0F9A5-D437-5DD5-BD2A-44C9A8C267EB}"/>
              </a:ext>
            </a:extLst>
          </p:cNvPr>
          <p:cNvSpPr txBox="1"/>
          <p:nvPr/>
        </p:nvSpPr>
        <p:spPr>
          <a:xfrm>
            <a:off x="8312733" y="2632281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Start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DC6112-BF38-17E5-DA50-E22123ADCBA5}"/>
              </a:ext>
            </a:extLst>
          </p:cNvPr>
          <p:cNvSpPr txBox="1"/>
          <p:nvPr/>
        </p:nvSpPr>
        <p:spPr>
          <a:xfrm>
            <a:off x="2932918" y="2712653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BeforeSceneLoad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361B57-00DF-61CC-29F7-F1BD4C06C4EE}"/>
              </a:ext>
            </a:extLst>
          </p:cNvPr>
          <p:cNvSpPr txBox="1"/>
          <p:nvPr/>
        </p:nvSpPr>
        <p:spPr>
          <a:xfrm>
            <a:off x="10240504" y="2632280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Update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38639-96B6-66D4-8122-3384DC3E446C}"/>
              </a:ext>
            </a:extLst>
          </p:cNvPr>
          <p:cNvSpPr txBox="1"/>
          <p:nvPr/>
        </p:nvSpPr>
        <p:spPr>
          <a:xfrm>
            <a:off x="2739361" y="3202242"/>
            <a:ext cx="2184400" cy="655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Managers Init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Load Azure Data</a:t>
            </a: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54FB2B-F1EE-F14C-22DC-ADD48AC06B2B}"/>
              </a:ext>
            </a:extLst>
          </p:cNvPr>
          <p:cNvSpPr txBox="1"/>
          <p:nvPr/>
        </p:nvSpPr>
        <p:spPr>
          <a:xfrm>
            <a:off x="5162107" y="3135820"/>
            <a:ext cx="2184400" cy="12466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UI Bind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Get Components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Component Init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3128CF-29EE-374F-3CB3-273F222EE56E}"/>
              </a:ext>
            </a:extLst>
          </p:cNvPr>
          <p:cNvSpPr txBox="1"/>
          <p:nvPr/>
        </p:nvSpPr>
        <p:spPr>
          <a:xfrm>
            <a:off x="7526418" y="3135820"/>
            <a:ext cx="2184400" cy="12466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Load Resources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Find Components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Connect Components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71F7E-AC67-0DB5-4E1D-35ABE2CA4160}"/>
              </a:ext>
            </a:extLst>
          </p:cNvPr>
          <p:cNvSpPr txBox="1"/>
          <p:nvPr/>
        </p:nvSpPr>
        <p:spPr>
          <a:xfrm>
            <a:off x="9890729" y="3081985"/>
            <a:ext cx="2184400" cy="951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Input Processing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Physics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DA4D957-3ED5-EDC5-0ADF-262353CB9595}"/>
              </a:ext>
            </a:extLst>
          </p:cNvPr>
          <p:cNvGrpSpPr/>
          <p:nvPr/>
        </p:nvGrpSpPr>
        <p:grpSpPr>
          <a:xfrm>
            <a:off x="2912706" y="4371395"/>
            <a:ext cx="1658306" cy="711992"/>
            <a:chOff x="389355" y="547877"/>
            <a:chExt cx="2611390" cy="8237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6ED0356-5B4A-C89F-AF15-B54537F08FF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684FB5-8009-9AAB-3289-A67EC35FFAC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Managers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3D6CA7-7103-098D-A185-B6C740C9F6E2}"/>
              </a:ext>
            </a:extLst>
          </p:cNvPr>
          <p:cNvSpPr txBox="1"/>
          <p:nvPr/>
        </p:nvSpPr>
        <p:spPr>
          <a:xfrm>
            <a:off x="2897141" y="5190823"/>
            <a:ext cx="5088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Contents –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Communication, Emotion,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UserProp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Core –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Azure, Data, Pool, Resource, Scene, Sound, UI, XR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AE0BDB-72BB-2118-4CF0-431CCD8FA2B8}"/>
              </a:ext>
            </a:extLst>
          </p:cNvPr>
          <p:cNvSpPr txBox="1"/>
          <p:nvPr/>
        </p:nvSpPr>
        <p:spPr>
          <a:xfrm>
            <a:off x="863600" y="285462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atin typeface="+mn-ea"/>
              </a:rPr>
              <a:t>프로그램의 구조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06F556-92AE-42FC-57AA-7E6866D7F2C5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170494" y="1237964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462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VR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컴포넌트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317716-5197-CE54-61DA-0F8A6B94B8FC}"/>
              </a:ext>
            </a:extLst>
          </p:cNvPr>
          <p:cNvSpPr txBox="1"/>
          <p:nvPr/>
        </p:nvSpPr>
        <p:spPr>
          <a:xfrm>
            <a:off x="4023439" y="1791676"/>
            <a:ext cx="6942606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XR Origin: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XR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공간에서의 월드의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중심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플레이어 장치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을 나타내는 기능을 제공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Snap Turn Provider: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2D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축 입력을 이용하여 오브젝트를 회전시키는 기능을 제공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Teleport Provider: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사용자를 다른 위치로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순간이동시키는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기능을 제공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Locomotion System: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XR Origin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운동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인터렉션에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대한 중재자 역할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Character Controller: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캐릭터 물리연산을 도와주는 컴포넌트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User Prop Controller: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월드에 유저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프랍을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설치하는 기능을 제공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XR Origin Controller: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 운동 관련 컴포넌트들을 관리하며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인풋과 연결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Climber: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암벽등반 기능을 제공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Movement </a:t>
            </a:r>
            <a:r>
              <a:rPr lang="en-US" altLang="ko-KR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Reconizer</a:t>
            </a: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컨트롤러의 움직임을 인식하여 감정표현 기능을 제공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504DD1-D1C4-15B7-A564-317DB539C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8" y="2164298"/>
            <a:ext cx="3362794" cy="34485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C44DBA-E13C-3D57-4712-25B0D40018DB}"/>
              </a:ext>
            </a:extLst>
          </p:cNvPr>
          <p:cNvSpPr txBox="1"/>
          <p:nvPr/>
        </p:nvSpPr>
        <p:spPr>
          <a:xfrm>
            <a:off x="863600" y="285462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atin typeface="+mn-ea"/>
              </a:rPr>
              <a:t>프로그램의 구조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03BCF7-98FF-6347-2A67-278E85915332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F21C77-6F78-C599-29DD-ACC549E5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55"/>
            <a:ext cx="12201497" cy="690670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1E5EAF4-CB13-4682-A352-C22208EAE49C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7AB7094-AE9D-4EAF-BA41-79C7BB452B1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E59B002-C9FE-455A-847E-730545456E0F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DC312A-138B-431E-9D9D-F45A5A16179D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1069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>
                    <a:latin typeface="+mn-ea"/>
                  </a:rPr>
                  <a:t>결론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ADCDC1-B113-4273-B821-C13FA45101AF}"/>
                </a:ext>
              </a:extLst>
            </p:cNvPr>
            <p:cNvSpPr txBox="1"/>
            <p:nvPr/>
          </p:nvSpPr>
          <p:spPr>
            <a:xfrm>
              <a:off x="930338" y="2935261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8D7B41-BB90-4642-9CCF-506ECFA9E10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7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7214D9-2898-E1A3-4AE5-BFC22D43D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42253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E9D4DA-E323-4062-A3AC-ABAFE20D5C83}"/>
              </a:ext>
            </a:extLst>
          </p:cNvPr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7608-E618-460B-ADAB-EB64A38593CA}"/>
              </a:ext>
            </a:extLst>
          </p:cNvPr>
          <p:cNvSpPr txBox="1"/>
          <p:nvPr/>
        </p:nvSpPr>
        <p:spPr>
          <a:xfrm>
            <a:off x="636272" y="4354015"/>
            <a:ext cx="5270520" cy="183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졸업 전 마지막으로 학교를 배경으로 프로젝트를 제작해보았습니다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원하는 기능들을 모두 구현하지 못하여 아쉽지만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그래도</a:t>
            </a:r>
            <a:r>
              <a:rPr lang="en-US" altLang="ko-KR" sz="1600" spc="-150" dirty="0"/>
              <a:t>VR</a:t>
            </a:r>
            <a:r>
              <a:rPr lang="ko-KR" altLang="en-US" sz="1600" spc="-150" dirty="0"/>
              <a:t>개발에 대해 익숙해질 수 있고 새로운 프로젝트 진행 방법을 배울 수 </a:t>
            </a:r>
            <a:r>
              <a:rPr lang="ko-KR" altLang="en-US" sz="1600" spc="-150" dirty="0" err="1"/>
              <a:t>있었어서</a:t>
            </a:r>
            <a:r>
              <a:rPr lang="ko-KR" altLang="en-US" sz="1600" spc="-150" dirty="0"/>
              <a:t> 좋은 경험 이였습니다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프로젝트도 전부 공개되어 있으니 관심있으신 분들은 여기에 상상력을 더해서 다양한 컨텐츠를 만들어 보셨으면 좋겠습니다 </a:t>
            </a:r>
            <a:r>
              <a:rPr lang="en-US" altLang="ko-KR" sz="1600" spc="-150" dirty="0"/>
              <a:t>!!</a:t>
            </a:r>
            <a:endParaRPr lang="ko-KR" altLang="en-US" sz="16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DB1B3-0CFE-42E3-A33C-7C001F0CFF01}"/>
              </a:ext>
            </a:extLst>
          </p:cNvPr>
          <p:cNvSpPr txBox="1"/>
          <p:nvPr/>
        </p:nvSpPr>
        <p:spPr>
          <a:xfrm>
            <a:off x="636272" y="342900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75C9E2-E74E-498C-878E-B2665726B4B8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F35771-A76F-4D62-8C0C-CEE292147D28}"/>
              </a:ext>
            </a:extLst>
          </p:cNvPr>
          <p:cNvSpPr txBox="1"/>
          <p:nvPr/>
        </p:nvSpPr>
        <p:spPr>
          <a:xfrm>
            <a:off x="3006725" y="5434568"/>
            <a:ext cx="617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https://github.com/eugene-doobu/KnouVerse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66C750-1080-4E54-A96C-C4D7AF6EC282}"/>
              </a:ext>
            </a:extLst>
          </p:cNvPr>
          <p:cNvGrpSpPr/>
          <p:nvPr/>
        </p:nvGrpSpPr>
        <p:grpSpPr>
          <a:xfrm>
            <a:off x="402510" y="1284479"/>
            <a:ext cx="1658306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97DF2B5-AB50-4B68-97D0-3201747007F4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811695-10CE-4160-A149-5D0277D61E5E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깃 저장소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FD3D2D3-3A4B-A2DD-A7FC-0BE389CA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0" y="3429000"/>
            <a:ext cx="2953465" cy="9402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DBF3EF-812E-26C0-4614-32BA47395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813" y="1949956"/>
            <a:ext cx="6912073" cy="34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248A25-7D9A-43E5-981F-4383039FB404}"/>
              </a:ext>
            </a:extLst>
          </p:cNvPr>
          <p:cNvSpPr txBox="1"/>
          <p:nvPr/>
        </p:nvSpPr>
        <p:spPr>
          <a:xfrm>
            <a:off x="3849261" y="4741376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클라우드 컴퓨팅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373B2-705D-4072-B33C-9CC209265CDE}"/>
              </a:ext>
            </a:extLst>
          </p:cNvPr>
          <p:cNvSpPr txBox="1"/>
          <p:nvPr/>
        </p:nvSpPr>
        <p:spPr>
          <a:xfrm>
            <a:off x="6423042" y="4741376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선형대수학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4945318" y="2793230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컴퓨터 그래픽스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Next Step (VR x)</a:t>
              </a:r>
              <a:endPara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23C78570-7E76-1281-4F7D-25E18FDE57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001520" cy="20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FCBDA4-D8DA-B775-E746-DD9A044D7770}"/>
              </a:ext>
            </a:extLst>
          </p:cNvPr>
          <p:cNvSpPr txBox="1"/>
          <p:nvPr/>
        </p:nvSpPr>
        <p:spPr>
          <a:xfrm>
            <a:off x="3914983" y="5568547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화상 통화 솔루션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멀티플레이</a:t>
            </a:r>
          </a:p>
        </p:txBody>
      </p:sp>
      <p:pic>
        <p:nvPicPr>
          <p:cNvPr id="12290" name="Picture 2" descr="WebRTC 101: Everything You Need To Know!">
            <a:extLst>
              <a:ext uri="{FF2B5EF4-FFF2-40B4-BE49-F238E27FC236}">
                <a16:creationId xmlns:a16="http://schemas.microsoft.com/office/drawing/2014/main" id="{34650A48-8094-CB6F-85B8-2F6F1A348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6" y="2135336"/>
            <a:ext cx="6945590" cy="322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단순하면서도 즐거운 게임 폴 가이즈 | 지큐 코리아 (GQ Korea)">
            <a:extLst>
              <a:ext uri="{FF2B5EF4-FFF2-40B4-BE49-F238E27FC236}">
                <a16:creationId xmlns:a16="http://schemas.microsoft.com/office/drawing/2014/main" id="{BD11F54E-8167-E5CF-B7F8-65B20F91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844" y="2804081"/>
            <a:ext cx="4543064" cy="25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2BEE86-588E-ECBD-2888-2382EBBD615C}"/>
              </a:ext>
            </a:extLst>
          </p:cNvPr>
          <p:cNvSpPr txBox="1"/>
          <p:nvPr/>
        </p:nvSpPr>
        <p:spPr>
          <a:xfrm>
            <a:off x="863600" y="2854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EAEDA-9B55-7A94-62D1-F1CEE4DC3E39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0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021D7B-A442-4644-8C2C-8A0D775B40C9}"/>
              </a:ext>
            </a:extLst>
          </p:cNvPr>
          <p:cNvSpPr txBox="1"/>
          <p:nvPr/>
        </p:nvSpPr>
        <p:spPr>
          <a:xfrm>
            <a:off x="-150629" y="2519916"/>
            <a:ext cx="12493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[                        ]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07866-5AD8-4AAE-96B1-6EF3600050D6}"/>
              </a:ext>
            </a:extLst>
          </p:cNvPr>
          <p:cNvSpPr txBox="1"/>
          <p:nvPr/>
        </p:nvSpPr>
        <p:spPr>
          <a:xfrm>
            <a:off x="4628168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5932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2E5A5B-FEC3-A39F-E08A-B4A393560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2754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695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개발목적 및 배경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930338" y="2935261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462CBE-36B4-4477-9103-304449E1EB3B}"/>
              </a:ext>
            </a:extLst>
          </p:cNvPr>
          <p:cNvSpPr txBox="1"/>
          <p:nvPr/>
        </p:nvSpPr>
        <p:spPr>
          <a:xfrm>
            <a:off x="9799879" y="6588607"/>
            <a:ext cx="2401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604E4F1-9804-47D9-A38E-EA3AC0177C79}"/>
              </a:ext>
            </a:extLst>
          </p:cNvPr>
          <p:cNvSpPr/>
          <p:nvPr/>
        </p:nvSpPr>
        <p:spPr>
          <a:xfrm>
            <a:off x="0" y="-2195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3F542E-E095-4739-AA13-9097A9736916}"/>
              </a:ext>
            </a:extLst>
          </p:cNvPr>
          <p:cNvGrpSpPr/>
          <p:nvPr/>
        </p:nvGrpSpPr>
        <p:grpSpPr>
          <a:xfrm>
            <a:off x="781737" y="2280687"/>
            <a:ext cx="4426212" cy="2646924"/>
            <a:chOff x="834902" y="2206256"/>
            <a:chExt cx="4426212" cy="26469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BE4D9-20CF-45B4-A175-2B0F2E5B9A4F}"/>
                </a:ext>
              </a:extLst>
            </p:cNvPr>
            <p:cNvSpPr txBox="1"/>
            <p:nvPr/>
          </p:nvSpPr>
          <p:spPr>
            <a:xfrm>
              <a:off x="834902" y="2991109"/>
              <a:ext cx="442621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학교를 배경으로 한</a:t>
              </a:r>
              <a:endParaRPr lang="en-US" altLang="ko-KR" sz="3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3200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VR </a:t>
              </a:r>
              <a:r>
                <a:rPr lang="ko-KR" altLang="en-US" sz="3200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가상월드 제작해보기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234C92-F04D-473F-B271-D73B4FEE4A8E}"/>
                </a:ext>
              </a:extLst>
            </p:cNvPr>
            <p:cNvSpPr txBox="1"/>
            <p:nvPr/>
          </p:nvSpPr>
          <p:spPr>
            <a:xfrm>
              <a:off x="2966483" y="220625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87EE82-E83B-4767-BECE-CD6C099BC3AD}"/>
                </a:ext>
              </a:extLst>
            </p:cNvPr>
            <p:cNvSpPr txBox="1"/>
            <p:nvPr/>
          </p:nvSpPr>
          <p:spPr>
            <a:xfrm>
              <a:off x="2966483" y="4268405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”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4A8C012-8DC4-40E5-B3B5-59AA6E664E75}"/>
              </a:ext>
            </a:extLst>
          </p:cNvPr>
          <p:cNvSpPr txBox="1"/>
          <p:nvPr/>
        </p:nvSpPr>
        <p:spPr>
          <a:xfrm>
            <a:off x="5425439" y="5234884"/>
            <a:ext cx="3191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ko-KR" altLang="en-US" sz="1000" b="0" i="0" dirty="0">
                <a:solidFill>
                  <a:srgbClr val="82828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▲ </a:t>
            </a:r>
            <a:r>
              <a:rPr lang="ko-KR" altLang="en-US" sz="1000" b="0" i="0" dirty="0" err="1">
                <a:solidFill>
                  <a:srgbClr val="82828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컴투버스</a:t>
            </a:r>
            <a:r>
              <a:rPr lang="ko-KR" altLang="en-US" sz="1000" b="0" i="0" dirty="0">
                <a:solidFill>
                  <a:srgbClr val="82828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월드 콘셉트 </a:t>
            </a:r>
            <a:r>
              <a:rPr lang="ko-KR" altLang="en-US" sz="1000" b="0" i="0" dirty="0" err="1">
                <a:solidFill>
                  <a:srgbClr val="82828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오버뷰</a:t>
            </a:r>
            <a:r>
              <a:rPr lang="ko-KR" altLang="en-US" sz="1000" b="0" i="0" dirty="0">
                <a:solidFill>
                  <a:srgbClr val="82828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영상 장면 ⓒ</a:t>
            </a:r>
            <a:r>
              <a:rPr lang="ko-KR" altLang="en-US" sz="1000" b="0" i="0" dirty="0" err="1">
                <a:solidFill>
                  <a:srgbClr val="82828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컴투스</a:t>
            </a:r>
            <a:endParaRPr lang="ko-KR" altLang="en-US" sz="1000" b="0" i="0" dirty="0">
              <a:solidFill>
                <a:srgbClr val="82828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6F00D6A-2099-AC29-5E0F-D35453C73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39" y="1623115"/>
            <a:ext cx="6420923" cy="36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2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개발목적 및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233973" y="1550342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메타버스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2675397"/>
            <a:ext cx="3619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소통형 메타버스 </a:t>
            </a:r>
            <a:r>
              <a:rPr lang="en-US" altLang="ko-KR" sz="2400" dirty="0"/>
              <a:t>- </a:t>
            </a:r>
            <a:r>
              <a:rPr lang="ko-KR" altLang="en-US" sz="2400" dirty="0" err="1"/>
              <a:t>제페토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25649" y="3922890"/>
            <a:ext cx="6149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강연</a:t>
            </a:r>
            <a:r>
              <a:rPr lang="en-US" altLang="ko-KR" sz="2400" dirty="0"/>
              <a:t>, </a:t>
            </a:r>
            <a:r>
              <a:rPr lang="ko-KR" altLang="en-US" sz="2400" dirty="0"/>
              <a:t>업무형 메타버스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게더타운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이프랜드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E024-0279-45DB-9C6A-9F6DFF32FE74}"/>
              </a:ext>
            </a:extLst>
          </p:cNvPr>
          <p:cNvSpPr txBox="1"/>
          <p:nvPr/>
        </p:nvSpPr>
        <p:spPr>
          <a:xfrm>
            <a:off x="2025649" y="5170383"/>
            <a:ext cx="5987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게임형 메타버스 </a:t>
            </a:r>
            <a:r>
              <a:rPr lang="en-US" altLang="ko-KR" sz="2400" dirty="0"/>
              <a:t>– </a:t>
            </a:r>
            <a:r>
              <a:rPr lang="ko-KR" altLang="en-US" sz="2400" dirty="0"/>
              <a:t>마인크래프트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로블록스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C0DBE1A8-32A8-C1AB-068E-9A6D301AFE5B}"/>
              </a:ext>
            </a:extLst>
          </p:cNvPr>
          <p:cNvSpPr/>
          <p:nvPr/>
        </p:nvSpPr>
        <p:spPr>
          <a:xfrm>
            <a:off x="5728680" y="1618051"/>
            <a:ext cx="2738208" cy="27382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FBDA6-DBF3-3C5C-13FD-2489CADB4FA8}"/>
              </a:ext>
            </a:extLst>
          </p:cNvPr>
          <p:cNvSpPr txBox="1"/>
          <p:nvPr/>
        </p:nvSpPr>
        <p:spPr>
          <a:xfrm>
            <a:off x="6475779" y="2760927"/>
            <a:ext cx="133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인공지능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개발목적 및 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3881A1A-AB10-4C3E-A66E-8EC96EADE335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50E123-85DA-46AB-9109-7C6C09184216}"/>
              </a:ext>
            </a:extLst>
          </p:cNvPr>
          <p:cNvSpPr/>
          <p:nvPr/>
        </p:nvSpPr>
        <p:spPr>
          <a:xfrm>
            <a:off x="3627265" y="3504567"/>
            <a:ext cx="2738208" cy="27382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25C61B2-067D-481F-96E9-87506BF7CFDF}"/>
              </a:ext>
            </a:extLst>
          </p:cNvPr>
          <p:cNvSpPr/>
          <p:nvPr/>
        </p:nvSpPr>
        <p:spPr>
          <a:xfrm>
            <a:off x="3515576" y="1618051"/>
            <a:ext cx="2738208" cy="2738208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48A25-7D9A-43E5-981F-4383039FB404}"/>
              </a:ext>
            </a:extLst>
          </p:cNvPr>
          <p:cNvSpPr txBox="1"/>
          <p:nvPr/>
        </p:nvSpPr>
        <p:spPr>
          <a:xfrm>
            <a:off x="3849261" y="4741376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클라우드 컴퓨팅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373B2-705D-4072-B33C-9CC209265CDE}"/>
              </a:ext>
            </a:extLst>
          </p:cNvPr>
          <p:cNvSpPr txBox="1"/>
          <p:nvPr/>
        </p:nvSpPr>
        <p:spPr>
          <a:xfrm>
            <a:off x="6423042" y="4741376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선형대수학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3737571" y="2756322"/>
            <a:ext cx="2294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컴퓨터 그래픽스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관련과목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2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B68435-9851-E300-E60E-B7F6A6EF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73658"/>
            <a:ext cx="12395200" cy="6946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74F9-2569-4DE6-9A1C-0C9DCFAFECF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D2551D-E28F-4AC1-845E-E77A839BDF8F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0D19C-BD34-486B-877F-91E8EE5A5735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4C8313-CB9A-4AD3-9525-3ECBC0187CD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17AAA-1CBF-4FF2-929F-992E6EC6CDC1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spc="-150" dirty="0"/>
                  <a:t>내용 및 제작 방법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073B6-EF23-4646-B283-4A1E2DFE371D}"/>
                </a:ext>
              </a:extLst>
            </p:cNvPr>
            <p:cNvSpPr txBox="1"/>
            <p:nvPr/>
          </p:nvSpPr>
          <p:spPr>
            <a:xfrm>
              <a:off x="930338" y="2935261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5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11905"/>
            <a:ext cx="2323716" cy="633558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210BED-6289-B58B-8090-092C08E5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42" y="2111768"/>
            <a:ext cx="6554115" cy="3467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689E24-7BBF-BBA2-6896-1C44CC252502}"/>
              </a:ext>
            </a:extLst>
          </p:cNvPr>
          <p:cNvSpPr txBox="1"/>
          <p:nvPr/>
        </p:nvSpPr>
        <p:spPr>
          <a:xfrm>
            <a:off x="450582" y="3061467"/>
            <a:ext cx="4781818" cy="15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가상 공간의 기본 기능 완성시키기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VR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가상공간을 만들기 위한 기본적인 기능을 완성시키고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 구조 위에서 콘텐츠를 추가할 수 있게 확장을 고려해서 프로젝트를 진행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629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/>
              <a:t>내용 및 제작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5E3AD-F221-400F-993E-EEDAD990B811}"/>
              </a:ext>
            </a:extLst>
          </p:cNvPr>
          <p:cNvSpPr txBox="1"/>
          <p:nvPr/>
        </p:nvSpPr>
        <p:spPr>
          <a:xfrm>
            <a:off x="768071" y="4888520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세상에서 가장 사랑받는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2D/3D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멀티플랫폼 게임 및 인터렉티브 콘텐츠 개발 엔진인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통해 작업을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C#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 이용하여 개발을 진행하였고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XR Interaction Toolkit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패키지를 이용하여 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VR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개발을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3DC08-1925-4BD1-9667-92DF9D1EE527}"/>
              </a:ext>
            </a:extLst>
          </p:cNvPr>
          <p:cNvSpPr txBox="1"/>
          <p:nvPr/>
        </p:nvSpPr>
        <p:spPr>
          <a:xfrm>
            <a:off x="4445991" y="4888520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가장 대중적인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VR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기기인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 Quest2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이용하여 프로젝트를 진행하였습니다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메타사는  게임을 넘어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VR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기기를 통한 새로운 세상을 만들 목표를 가지고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14CC2-180D-483B-9AEF-F18B732BB4EA}"/>
              </a:ext>
            </a:extLst>
          </p:cNvPr>
          <p:cNvSpPr txBox="1"/>
          <p:nvPr/>
        </p:nvSpPr>
        <p:spPr>
          <a:xfrm>
            <a:off x="5348755" y="4273064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Meta Quest 2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BA813-ED39-4B2D-8A07-C00BD615EA5A}"/>
              </a:ext>
            </a:extLst>
          </p:cNvPr>
          <p:cNvSpPr txBox="1"/>
          <p:nvPr/>
        </p:nvSpPr>
        <p:spPr>
          <a:xfrm>
            <a:off x="812391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유저의 개인 데이터를 저장하기 위한 서버로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Blob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이용하였습니다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프로젝트에서는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STT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결과를 로컬로 저장하여 재생시켰지만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Azure STT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이용하여 동적 텍스트를 처리할 수도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A914-C283-4EED-80AA-52B5BAE2C811}"/>
              </a:ext>
            </a:extLst>
          </p:cNvPr>
          <p:cNvSpPr txBox="1"/>
          <p:nvPr/>
        </p:nvSpPr>
        <p:spPr>
          <a:xfrm>
            <a:off x="8903024" y="4273064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MS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Azure Cloud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62" name="Picture 14" descr="Guidelines for Using Unity Trademarks - Unity">
            <a:extLst>
              <a:ext uri="{FF2B5EF4-FFF2-40B4-BE49-F238E27FC236}">
                <a16:creationId xmlns:a16="http://schemas.microsoft.com/office/drawing/2014/main" id="{8411B6D6-295F-4193-BE73-F671DB19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1" y="1618051"/>
            <a:ext cx="3525521" cy="234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2D79E3-549E-4890-BBE1-B508DD6981C2}"/>
              </a:ext>
            </a:extLst>
          </p:cNvPr>
          <p:cNvSpPr txBox="1"/>
          <p:nvPr/>
        </p:nvSpPr>
        <p:spPr>
          <a:xfrm>
            <a:off x="1500113" y="427306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Unity 2020.3.17f1</a:t>
            </a:r>
            <a:endParaRPr lang="ko-KR" alt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Meta Quest 2 Boxes Appear on Store Shelves, Rebranding Still Incomplete –  Road to VR">
            <a:extLst>
              <a:ext uri="{FF2B5EF4-FFF2-40B4-BE49-F238E27FC236}">
                <a16:creationId xmlns:a16="http://schemas.microsoft.com/office/drawing/2014/main" id="{FBF811F5-3FE6-B99D-0B1C-06368C4CB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40" y="1732731"/>
            <a:ext cx="3525520" cy="2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loud Computing Service in Kochi, Kerala| Microsoft Azure | Comtech Systems">
            <a:extLst>
              <a:ext uri="{FF2B5EF4-FFF2-40B4-BE49-F238E27FC236}">
                <a16:creationId xmlns:a16="http://schemas.microsoft.com/office/drawing/2014/main" id="{8DF11084-3873-0648-AD64-29E5699F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488" y="1732730"/>
            <a:ext cx="3600371" cy="23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5796</TotalTime>
  <Words>875</Words>
  <Application>Microsoft Office PowerPoint</Application>
  <PresentationFormat>와이드스크린</PresentationFormat>
  <Paragraphs>192</Paragraphs>
  <Slides>28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나눔스퀘어 Bold</vt:lpstr>
      <vt:lpstr>나눔스퀘어 ExtraBold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홍 유진</cp:lastModifiedBy>
  <cp:revision>335</cp:revision>
  <dcterms:created xsi:type="dcterms:W3CDTF">2020-06-22T00:57:09Z</dcterms:created>
  <dcterms:modified xsi:type="dcterms:W3CDTF">2022-07-30T06:53:50Z</dcterms:modified>
</cp:coreProperties>
</file>